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1711-8806-40F2-9B34-9C3AEB3D141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2EF2-E310-4A80-94DF-8F8E681C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2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>
          <a:xfrm>
            <a:off x="891540" y="342900"/>
            <a:ext cx="7360920" cy="1783080"/>
          </a:xfrm>
          <a:ln/>
        </p:spPr>
        <p:txBody>
          <a:bodyPr/>
          <a:lstStyle/>
          <a:p>
            <a:r>
              <a:rPr lang="en-US"/>
              <a:t>Europeans Set Sail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43" y="2023110"/>
            <a:ext cx="5032058" cy="38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6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43150"/>
            <a:ext cx="2337435" cy="13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886200"/>
            <a:ext cx="1131570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5"/>
              </a:buBlip>
            </a:pPr>
            <a:r>
              <a:rPr lang="en-US"/>
              <a:t>E. Michelangelo carved David and painted the Sistine Chapel at the Vatican in Rome.</a:t>
            </a:r>
          </a:p>
        </p:txBody>
      </p:sp>
    </p:spTree>
    <p:extLst>
      <p:ext uri="{BB962C8B-B14F-4D97-AF65-F5344CB8AC3E}">
        <p14:creationId xmlns:p14="http://schemas.microsoft.com/office/powerpoint/2010/main" val="240303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F. Johannes Gutenberg in the 1440’s invented the printing press.</a:t>
            </a:r>
          </a:p>
        </p:txBody>
      </p:sp>
      <p:sp>
        <p:nvSpPr>
          <p:cNvPr id="45061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1. Spread the science and literature of the Renaissance across Europe.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2. Allowed a large amount of books to be printed at low costs.</a:t>
            </a:r>
          </a:p>
        </p:txBody>
      </p:sp>
      <p:pic>
        <p:nvPicPr>
          <p:cNvPr id="45064" name="Picture 8" descr="printing-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194560"/>
            <a:ext cx="2297430" cy="26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4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>
            <p:ph type="body" idx="1"/>
          </p:nvPr>
        </p:nvSpPr>
        <p:spPr>
          <a:xfrm>
            <a:off x="1074420" y="1920240"/>
            <a:ext cx="3543300" cy="4560570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G. Many people believed that human beings were superior to all living creatures. Some people believed that humans could achieve anything. (HUMANISM)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1. Encouraged Europeans to explore the rest of the world.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2125980"/>
            <a:ext cx="258175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2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I. European Economy Grows</a:t>
            </a:r>
          </a:p>
        </p:txBody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>
          <a:xfrm>
            <a:off x="1074420" y="1920240"/>
            <a:ext cx="3543300" cy="4480560"/>
          </a:xfrm>
          <a:ln/>
        </p:spPr>
        <p:txBody>
          <a:bodyPr>
            <a:normAutofit fontScale="85000" lnSpcReduction="20000"/>
          </a:bodyPr>
          <a:lstStyle/>
          <a:p>
            <a:pPr>
              <a:buFontTx/>
              <a:buBlip>
                <a:blip r:embed="rId3"/>
              </a:buBlip>
            </a:pPr>
            <a:r>
              <a:rPr lang="en-US"/>
              <a:t>A. In the mid-1300’s, Italian merchants returned from Asia carrying rats infected with bubonic plague.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B. The </a:t>
            </a:r>
            <a:r>
              <a:rPr lang="en-US" b="1" u="sng"/>
              <a:t>Black Plague</a:t>
            </a:r>
            <a:r>
              <a:rPr lang="en-US"/>
              <a:t>, also known as the Black Death, swept through Europe from 1348 to 1350 killing 1/3 of Europe’s population.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514600"/>
            <a:ext cx="4000500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8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131820"/>
            <a:ext cx="2590324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C. In the 1200’s, Europe began to experience the </a:t>
            </a:r>
            <a:r>
              <a:rPr lang="en-US" sz="3200" b="1" u="sng"/>
              <a:t>Commercial Revolution.</a:t>
            </a:r>
          </a:p>
        </p:txBody>
      </p:sp>
      <p:sp>
        <p:nvSpPr>
          <p:cNvPr id="36868" name="Rectangle 4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en-US"/>
              <a:t>1. Period of economic development that began in the 1200’s and greatly expanded trade.</a:t>
            </a:r>
          </a:p>
          <a:p>
            <a:pPr>
              <a:buFontTx/>
              <a:buBlip>
                <a:blip r:embed="rId4"/>
              </a:buBlip>
            </a:pPr>
            <a:r>
              <a:rPr lang="en-US"/>
              <a:t>2. Merchants and craftspeople become more aggressive about making a profit.</a:t>
            </a:r>
          </a:p>
        </p:txBody>
      </p:sp>
    </p:spTree>
    <p:extLst>
      <p:ext uri="{BB962C8B-B14F-4D97-AF65-F5344CB8AC3E}">
        <p14:creationId xmlns:p14="http://schemas.microsoft.com/office/powerpoint/2010/main" val="361861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>
          <a:xfrm>
            <a:off x="308610" y="777240"/>
            <a:ext cx="3497580" cy="5829300"/>
          </a:xfrm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3. Cities often grew rich and specialized in certain crafts.</a:t>
            </a:r>
          </a:p>
          <a:p>
            <a:pPr lvl="1">
              <a:buFontTx/>
              <a:buBlip>
                <a:blip r:embed="rId3"/>
              </a:buBlip>
            </a:pPr>
            <a:r>
              <a:rPr lang="en-US"/>
              <a:t>a. Florence - dyed cloth</a:t>
            </a:r>
          </a:p>
          <a:p>
            <a:pPr lvl="1">
              <a:buFontTx/>
              <a:buBlip>
                <a:blip r:embed="rId3"/>
              </a:buBlip>
            </a:pPr>
            <a:r>
              <a:rPr lang="en-US"/>
              <a:t>b. Venice - glassmaking</a:t>
            </a:r>
          </a:p>
          <a:p>
            <a:pPr lvl="1">
              <a:buFontTx/>
              <a:buBlip>
                <a:blip r:embed="rId3"/>
              </a:buBlip>
            </a:pPr>
            <a:r>
              <a:rPr lang="en-US"/>
              <a:t>c. Italian merchants also began trading for far away goods.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7" y="1668780"/>
            <a:ext cx="5390673" cy="40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0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>
          <a:xfrm>
            <a:off x="1143000" y="1783080"/>
            <a:ext cx="3543300" cy="4240530"/>
          </a:xfrm>
          <a:ln/>
        </p:spPr>
        <p:txBody>
          <a:bodyPr>
            <a:normAutofit fontScale="925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/>
              <a:t>D. Merchant families in Europe wanted to get </a:t>
            </a:r>
            <a:r>
              <a:rPr lang="en-US" b="1" u="sng"/>
              <a:t>capital</a:t>
            </a:r>
            <a:r>
              <a:rPr lang="en-US"/>
              <a:t>, money or property that is used to earn more money.</a:t>
            </a:r>
          </a:p>
          <a:p>
            <a:pPr lvl="1">
              <a:buFontTx/>
              <a:buBlip>
                <a:blip r:embed="rId2"/>
              </a:buBlip>
            </a:pPr>
            <a:r>
              <a:rPr lang="en-US"/>
              <a:t>1. Banks loaned money and borrowers repaid with interest.</a:t>
            </a:r>
          </a:p>
        </p:txBody>
      </p:sp>
      <p:pic>
        <p:nvPicPr>
          <p:cNvPr id="38919" name="Picture 7" descr="pers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468880"/>
            <a:ext cx="300609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4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200"/>
              <a:t>E. Merchants also created </a:t>
            </a:r>
            <a:r>
              <a:rPr lang="en-US" sz="2200" b="1" u="sng"/>
              <a:t>joint-stock companies.</a:t>
            </a:r>
            <a:r>
              <a:rPr lang="en-US" sz="2200"/>
              <a:t> These are businesses in which a group of people invest together.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1. Investors then share in the companies’ profits and losses.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2. Forming joint-stock companies helped merchants raise money while reducing the risk of starting a business for each investor.</a:t>
            </a:r>
          </a:p>
        </p:txBody>
      </p:sp>
    </p:spTree>
    <p:extLst>
      <p:ext uri="{BB962C8B-B14F-4D97-AF65-F5344CB8AC3E}">
        <p14:creationId xmlns:p14="http://schemas.microsoft.com/office/powerpoint/2010/main" val="421312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II. The Renaissance</a:t>
            </a:r>
          </a:p>
        </p:txBody>
      </p:sp>
      <p:sp>
        <p:nvSpPr>
          <p:cNvPr id="40964" name="Rectangle 4"/>
          <p:cNvSpPr>
            <a:spLocks noChangeArrowheads="1"/>
          </p:cNvSpPr>
          <p:nvPr>
            <p:ph type="body" idx="1"/>
          </p:nvPr>
        </p:nvSpPr>
        <p:spPr>
          <a:xfrm>
            <a:off x="1074420" y="1920240"/>
            <a:ext cx="3543300" cy="4812030"/>
          </a:xfrm>
          <a:ln/>
        </p:spPr>
        <p:txBody>
          <a:bodyPr>
            <a:normAutofit fontScale="775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/>
              <a:t>A. Some Europeans used their new wealth to support education and the arts.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B. This helped start the </a:t>
            </a:r>
            <a:r>
              <a:rPr lang="en-US" b="1" u="sng"/>
              <a:t>Renaissance</a:t>
            </a:r>
            <a:r>
              <a:rPr lang="en-US"/>
              <a:t>, a rebirth of the arts and learning of ancient Greece and Rome. It began in Italy in the 1300’s, and spread across Europe. It lasted into the 1600’s.</a:t>
            </a:r>
          </a:p>
        </p:txBody>
      </p:sp>
      <p:pic>
        <p:nvPicPr>
          <p:cNvPr id="40967" name="Picture 7" descr="La-Mona-Lis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63140"/>
            <a:ext cx="22031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2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C. Interest in ancient Greek and Roman works mixed with new ideas about art, society, science</a:t>
            </a:r>
          </a:p>
        </p:txBody>
      </p:sp>
      <p:pic>
        <p:nvPicPr>
          <p:cNvPr id="41992" name="Picture 8" descr="Renaissance+Art,+1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0" y="2468880"/>
            <a:ext cx="2871788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4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D. Leonardo da Vinci painted the Mona Lisa, and invented many things, including things that wouldn’t be used for centuries.</a:t>
            </a:r>
          </a:p>
        </p:txBody>
      </p:sp>
      <p:pic>
        <p:nvPicPr>
          <p:cNvPr id="43016" name="Picture 8" descr="HSleo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2263140"/>
            <a:ext cx="2400300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3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Europeans Set Sail</vt:lpstr>
      <vt:lpstr>I. European Economy Grows</vt:lpstr>
      <vt:lpstr>C. In the 1200’s, Europe began to experience the Commercial Revolution.</vt:lpstr>
      <vt:lpstr>PowerPoint Presentation</vt:lpstr>
      <vt:lpstr>PowerPoint Presentation</vt:lpstr>
      <vt:lpstr>E. Merchants also created joint-stock companies. These are businesses in which a group of people invest together.</vt:lpstr>
      <vt:lpstr>II. The Renaissance</vt:lpstr>
      <vt:lpstr>PowerPoint Presentation</vt:lpstr>
      <vt:lpstr>PowerPoint Presentation</vt:lpstr>
      <vt:lpstr>PowerPoint Presentation</vt:lpstr>
      <vt:lpstr>F. Johannes Gutenberg in the 1440’s invented the printing press.</vt:lpstr>
      <vt:lpstr>PowerPoint Presentation</vt:lpstr>
    </vt:vector>
  </TitlesOfParts>
  <Company>Groveport Madison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Europeans Set Sail</dc:title>
  <dc:creator>Jared Dombrowski</dc:creator>
  <cp:lastModifiedBy>Jared Dombrowski</cp:lastModifiedBy>
  <cp:revision>1</cp:revision>
  <dcterms:created xsi:type="dcterms:W3CDTF">2014-04-14T13:38:39Z</dcterms:created>
  <dcterms:modified xsi:type="dcterms:W3CDTF">2014-04-14T13:39:24Z</dcterms:modified>
</cp:coreProperties>
</file>